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8" r:id="rId4"/>
    <p:sldId id="262" r:id="rId5"/>
    <p:sldId id="257" r:id="rId6"/>
    <p:sldId id="269" r:id="rId7"/>
    <p:sldId id="270" r:id="rId8"/>
    <p:sldId id="260" r:id="rId9"/>
    <p:sldId id="261" r:id="rId10"/>
    <p:sldId id="263" r:id="rId11"/>
    <p:sldId id="264" r:id="rId12"/>
    <p:sldId id="265" r:id="rId13"/>
    <p:sldId id="259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77" autoAdjust="0"/>
  </p:normalViewPr>
  <p:slideViewPr>
    <p:cSldViewPr snapToGrid="0">
      <p:cViewPr varScale="1">
        <p:scale>
          <a:sx n="60" d="100"/>
          <a:sy n="60" d="100"/>
        </p:scale>
        <p:origin x="8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4B0B0-A478-47B9-8654-74FB13A0F894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132DA-612C-4F22-86E8-8F0847B82F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03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Hugo Schindler                                         Edith Schindler</a:t>
            </a:r>
          </a:p>
          <a:p>
            <a:r>
              <a:rPr lang="fr-FR" dirty="0"/>
              <a:t>                                  Kurt Schindler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1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Nuit de Crystal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11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NSKK: National </a:t>
            </a:r>
            <a:r>
              <a:rPr lang="fr-FR" dirty="0" err="1"/>
              <a:t>Sozialistisches</a:t>
            </a:r>
            <a:r>
              <a:rPr lang="fr-FR" dirty="0"/>
              <a:t> </a:t>
            </a:r>
            <a:r>
              <a:rPr lang="fr-FR" dirty="0" err="1"/>
              <a:t>Kraftfahr</a:t>
            </a:r>
            <a:r>
              <a:rPr lang="fr-FR" dirty="0"/>
              <a:t> </a:t>
            </a:r>
            <a:r>
              <a:rPr lang="fr-FR" dirty="0" err="1"/>
              <a:t>Korps</a:t>
            </a:r>
            <a:r>
              <a:rPr lang="fr-FR" dirty="0"/>
              <a:t> (Corps de conduite nationale-socialiste)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436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Trois des plusieurs personnes qui a battue Hugo car on ne connais pas vraiment combien il y en avait</a:t>
            </a:r>
            <a:br>
              <a:rPr lang="fr-FR" dirty="0"/>
            </a:br>
            <a:r>
              <a:rPr lang="fr-FR" dirty="0"/>
              <a:t> </a:t>
            </a:r>
          </a:p>
          <a:p>
            <a:r>
              <a:rPr lang="fr-FR" dirty="0"/>
              <a:t>Dr. </a:t>
            </a:r>
            <a:r>
              <a:rPr lang="fr-FR" dirty="0" err="1"/>
              <a:t>Biendl</a:t>
            </a:r>
            <a:r>
              <a:rPr lang="fr-FR" dirty="0"/>
              <a:t> était sont voisin et c’est lui qui a soigné Hugo</a:t>
            </a:r>
          </a:p>
          <a:p>
            <a:br>
              <a:rPr lang="fr-FR" dirty="0"/>
            </a:br>
            <a:r>
              <a:rPr lang="fr-FR" dirty="0"/>
              <a:t>Histoire de l’image</a:t>
            </a:r>
          </a:p>
          <a:p>
            <a:r>
              <a:rPr lang="fr-FR" dirty="0" err="1"/>
              <a:t>Img</a:t>
            </a:r>
            <a:r>
              <a:rPr lang="fr-FR" dirty="0"/>
              <a:t> prise par </a:t>
            </a:r>
            <a:r>
              <a:rPr lang="fr-FR" dirty="0" err="1"/>
              <a:t>müller</a:t>
            </a:r>
            <a:r>
              <a:rPr lang="fr-FR" dirty="0"/>
              <a:t>, </a:t>
            </a:r>
            <a:r>
              <a:rPr lang="fr-FR" dirty="0" err="1"/>
              <a:t>photogrpahe</a:t>
            </a:r>
            <a:r>
              <a:rPr lang="fr-FR" dirty="0"/>
              <a:t> officiel d’Hitler; et il adorais </a:t>
            </a:r>
            <a:r>
              <a:rPr lang="fr-FR" dirty="0" err="1"/>
              <a:t>prende</a:t>
            </a:r>
            <a:r>
              <a:rPr lang="fr-FR" dirty="0"/>
              <a:t> des </a:t>
            </a:r>
            <a:r>
              <a:rPr lang="fr-FR" dirty="0" err="1"/>
              <a:t>photots</a:t>
            </a:r>
            <a:r>
              <a:rPr lang="fr-FR" dirty="0"/>
              <a:t> de paysages (montagnes). Maman a </a:t>
            </a:r>
            <a:r>
              <a:rPr lang="fr-FR" dirty="0" err="1"/>
              <a:t>récament</a:t>
            </a:r>
            <a:r>
              <a:rPr lang="fr-FR" dirty="0"/>
              <a:t> rencontré sa fille et c’est elle qui a donné le négatif à la famille et est devenue une amie de famille.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2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vue de l’époque du café-bar-</a:t>
            </a:r>
            <a:r>
              <a:rPr lang="fr-FR" dirty="0" err="1"/>
              <a:t>patisserie</a:t>
            </a:r>
            <a:r>
              <a:rPr lang="fr-FR" dirty="0"/>
              <a:t>, qui est apparu après la première guerre mondiale, au début l’entreprise était juste une distillerie dans lequel on </a:t>
            </a:r>
            <a:r>
              <a:rPr lang="fr-FR" dirty="0" err="1"/>
              <a:t>fesais</a:t>
            </a:r>
            <a:r>
              <a:rPr lang="fr-FR" dirty="0"/>
              <a:t> du </a:t>
            </a:r>
            <a:r>
              <a:rPr lang="fr-FR" dirty="0" err="1"/>
              <a:t>schnapps</a:t>
            </a:r>
            <a:r>
              <a:rPr lang="fr-FR" dirty="0"/>
              <a:t> et une usine à confiture.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1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Jude,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98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Gauche commerce non juifs = Hitler salue</a:t>
            </a:r>
          </a:p>
          <a:p>
            <a:r>
              <a:rPr lang="fr-FR" dirty="0"/>
              <a:t>droite commerce juifs = Hitler ne salue 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431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Quand maman était encore petite, elle mangeais dans les assiettes qui étaient utilisées auparavant dans le café</a:t>
            </a:r>
          </a:p>
          <a:p>
            <a:r>
              <a:rPr lang="fr-FR" dirty="0"/>
              <a:t>Elle a aussi vécu en Autriche pendant huit ans.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132DA-612C-4F22-86E8-8F0847B82F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BB0B2-0F8B-45BA-9EFE-ECE9B7A79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3BCF782-BC29-48F0-AC6A-22967C2C6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DEC12C-5DAF-48A4-A478-75C69C52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A48358-37EC-4C35-BAAE-CF78D666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64A11-B389-4573-ACA4-8D3F27E7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610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41DD6-D010-4219-8315-A08CA8A5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511BC0-EF6D-4B4E-8630-541CD6BC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C1830A-C17D-4541-80CF-08C10616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950D3-3794-424F-94ED-5F0100D8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F811F5-4E5A-462B-9785-E8D6CD8A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57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A2425C-A86A-4C01-A84E-2F3EB908B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5A2F08-ACAC-440C-B1B1-B28C0B425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832E8F-67BC-45E9-A386-148A59B3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CED5CB-247A-4A69-9877-6FCDEE44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B013BA-A3C4-4DC1-AF43-3A5A0F3A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65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DDE5D-8E60-447A-93C2-F7F72AA1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042E0D-2D08-4C24-AE8B-37CE04356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636935-F8A7-4EC1-8336-30169787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FE6FA2-1C4F-4642-9CDA-74A36C89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5A43F1-4162-46E7-B431-68CA2DEC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4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2DFF0-0173-402D-8A82-19A2360B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297548-9846-446F-BD8D-9D64241B6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97AFB7-E04F-4A9F-BD3A-7DAE898E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BF65AD-0BAF-418E-BAA7-BE3FA764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A26D97-287C-4987-A020-967C500C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59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155CD-F360-4194-AC9A-B1EFC0C1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7EA5CC-F449-499E-B84E-44DAC2E3B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BCEF36-93EC-4EC5-B376-1A1C4EF7D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5442E3-B902-4ACA-BB3E-7E4102C3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4E8BD2-3D1C-45D8-90EA-474F9F11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379236-44B5-44FC-BD47-3C310949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49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1F58A-A248-4DC5-AD01-F1AB2871E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2C2078-B071-436F-8FE0-9FD5A8E40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D3C011-00E6-4228-82D3-29CB54457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3C451E-44C4-4990-A62E-C4EC08586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F307D4-1A4B-4EA3-86E2-399A56C2D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3E95EB-3498-4881-9076-AC9EEB4C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DA8DDA-8AE8-4425-B84D-D003B838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4D7896-2B66-4BA9-87DD-0BFD8288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29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CFC82-4C7D-4E5B-A2F8-95514E80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470976-231E-49D3-8D83-50FEA746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620A0F-C449-4DA6-A275-40DA0986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FD86AA-E84D-48BE-9273-64952B1E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1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D28DF7-5841-49F0-BB8E-482E4FEA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F7779CB-F63B-461E-ADAC-F4F1B4F4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88ED12-2611-4118-A92D-F4EDB836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255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0BF9C4-80E8-456C-B640-C972B26C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996DCA-A25C-4F67-B995-42E25A0F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98DCE1-0CF1-4B50-BBF7-CD0A5C3FD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777C86-3091-4C24-B152-11151341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B8AE62-C983-45C2-BF33-758C8A5D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8D7E2D-D5D2-4863-B32C-F1475ADF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77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0CCA3-C267-4763-B1E7-DBAAF1FD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D94E099-427F-4BC1-BB33-33FA7FF1C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0FE428-4286-4831-B007-AB80AC6C5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5478E0-4EF1-488A-A9CA-1FBEA2AF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9A94FF-2B51-4C11-A834-9ED2DC27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B9E98B-4766-48FB-B924-18DFD14B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1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C231DC2-4D58-4E66-BFDA-4D99F276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0CE50D-2E5B-454C-A82B-970A1E44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6C886-2920-4AFA-919B-2BE8A4235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DB58D-7E94-4376-9A89-C1B91C8F7896}" type="datetimeFigureOut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74D1C8-5A9F-41B8-A75E-740330D6F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69929-5600-4148-9273-678FAE252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041FA-8C9C-43D6-8FAD-B0CB5FFFBC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33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39BDB2-5210-4B6C-95A4-FF18617C8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08E141-5305-4F41-8DDB-FD7283ECE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3787" y="1757237"/>
            <a:ext cx="4943061" cy="1752725"/>
          </a:xfrm>
          <a:solidFill>
            <a:srgbClr val="7F7F7F">
              <a:alpha val="50196"/>
            </a:srgbClr>
          </a:solidFill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Kristall Nacht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Innsbruck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D39440-9AD2-4C08-855E-DF6018C10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4941" y="3617941"/>
            <a:ext cx="4234071" cy="612153"/>
          </a:xfrm>
          <a:solidFill>
            <a:srgbClr val="7F7F7F">
              <a:alpha val="50196"/>
            </a:srgbClr>
          </a:solidFill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Témoignage de Henry Letellier</a:t>
            </a:r>
          </a:p>
        </p:txBody>
      </p:sp>
    </p:spTree>
    <p:extLst>
      <p:ext uri="{BB962C8B-B14F-4D97-AF65-F5344CB8AC3E}">
        <p14:creationId xmlns:p14="http://schemas.microsoft.com/office/powerpoint/2010/main" val="268318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AA5B98-7DB6-4B6C-8F47-DC84C6CE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Le café pendant la seconde guerre mondiale</a:t>
            </a:r>
          </a:p>
        </p:txBody>
      </p:sp>
      <p:pic>
        <p:nvPicPr>
          <p:cNvPr id="5" name="Espace réservé du contenu 4" descr="Une image contenant bâtiment, extérieur, magasin, photo&#10;&#10;Description générée automatiquement">
            <a:extLst>
              <a:ext uri="{FF2B5EF4-FFF2-40B4-BE49-F238E27FC236}">
                <a16:creationId xmlns:a16="http://schemas.microsoft.com/office/drawing/2014/main" id="{0C78469F-E585-470C-B490-A1E1D91F5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12800" b="-1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4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73E57-696A-4013-8466-7FF77AC7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Adolf Hitler Saluant le coté non juif de la rue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xtérieur, bâtiment, rue, route&#10;&#10;Description générée automatiquement">
            <a:extLst>
              <a:ext uri="{FF2B5EF4-FFF2-40B4-BE49-F238E27FC236}">
                <a16:creationId xmlns:a16="http://schemas.microsoft.com/office/drawing/2014/main" id="{E93BBA5D-A0CB-4ED3-9674-20A6E3D34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r="14199" b="-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140F3F0-9E3A-4ABC-8A96-F18A1F7B7DA7}"/>
              </a:ext>
            </a:extLst>
          </p:cNvPr>
          <p:cNvSpPr txBox="1"/>
          <p:nvPr/>
        </p:nvSpPr>
        <p:spPr>
          <a:xfrm>
            <a:off x="11543071" y="629266"/>
            <a:ext cx="461665" cy="557783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Commerces Juifs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4E8011B-4DC2-426A-AFD7-2775228E2C2C}"/>
              </a:ext>
            </a:extLst>
          </p:cNvPr>
          <p:cNvSpPr txBox="1"/>
          <p:nvPr/>
        </p:nvSpPr>
        <p:spPr>
          <a:xfrm>
            <a:off x="4814423" y="640082"/>
            <a:ext cx="461665" cy="55778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Commerces non juifs</a:t>
            </a:r>
          </a:p>
        </p:txBody>
      </p:sp>
    </p:spTree>
    <p:extLst>
      <p:ext uri="{BB962C8B-B14F-4D97-AF65-F5344CB8AC3E}">
        <p14:creationId xmlns:p14="http://schemas.microsoft.com/office/powerpoint/2010/main" val="393830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973BED0-B0A9-4B71-A243-843C4ED2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9" r="-1" b="20766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C4A015-2741-4F32-9F77-E21AB3F0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Dr. Bloch et Klara Hitler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7FE323C-27CD-4134-94BE-74E4F348911C}"/>
              </a:ext>
            </a:extLst>
          </p:cNvPr>
          <p:cNvSpPr txBox="1"/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Dr. Bloch (à droite) Klara Hitler (à gauche)</a:t>
            </a:r>
          </a:p>
        </p:txBody>
      </p:sp>
    </p:spTree>
    <p:extLst>
      <p:ext uri="{BB962C8B-B14F-4D97-AF65-F5344CB8AC3E}">
        <p14:creationId xmlns:p14="http://schemas.microsoft.com/office/powerpoint/2010/main" val="315479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EDB842-BD14-45F6-90B8-9378CB6AD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Citation d’Hitler</a:t>
            </a:r>
          </a:p>
        </p:txBody>
      </p:sp>
      <p:sp>
        <p:nvSpPr>
          <p:cNvPr id="5" name="Bulle narrative : rectangle 4">
            <a:extLst>
              <a:ext uri="{FF2B5EF4-FFF2-40B4-BE49-F238E27FC236}">
                <a16:creationId xmlns:a16="http://schemas.microsoft.com/office/drawing/2014/main" id="{9EA364F0-8AF3-41F9-A913-A6720D02ED82}"/>
              </a:ext>
            </a:extLst>
          </p:cNvPr>
          <p:cNvSpPr/>
          <p:nvPr/>
        </p:nvSpPr>
        <p:spPr>
          <a:xfrm>
            <a:off x="5132431" y="2846567"/>
            <a:ext cx="6254898" cy="1852654"/>
          </a:xfrm>
          <a:prstGeom prst="wedgeRectCallout">
            <a:avLst>
              <a:gd name="adj1" fmla="val -47017"/>
              <a:gd name="adj2" fmla="val 111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B66B0-DCFE-4DA7-8B26-A3B194920CEA}"/>
              </a:ext>
            </a:extLst>
          </p:cNvPr>
          <p:cNvSpPr txBox="1"/>
          <p:nvPr/>
        </p:nvSpPr>
        <p:spPr>
          <a:xfrm>
            <a:off x="5512307" y="1137037"/>
            <a:ext cx="5770594" cy="492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3200" b="1" dirty="0"/>
              <a:t>  Si tous les juifs étaient comme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3200" b="1" dirty="0"/>
              <a:t>  Dr. Bloch, alors, il n’y aurait pas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3200" b="1" dirty="0"/>
              <a:t>  eu la solution finale </a:t>
            </a:r>
          </a:p>
        </p:txBody>
      </p:sp>
      <p:pic>
        <p:nvPicPr>
          <p:cNvPr id="16" name="Graphique 15" descr="Guillemet ouvert">
            <a:extLst>
              <a:ext uri="{FF2B5EF4-FFF2-40B4-BE49-F238E27FC236}">
                <a16:creationId xmlns:a16="http://schemas.microsoft.com/office/drawing/2014/main" id="{36AB1CF4-6074-4D9C-AF86-4EB7587F4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 flipV="1">
            <a:off x="5089036" y="2778981"/>
            <a:ext cx="836314" cy="836314"/>
          </a:xfrm>
          <a:prstGeom prst="rect">
            <a:avLst/>
          </a:prstGeom>
        </p:spPr>
      </p:pic>
      <p:pic>
        <p:nvPicPr>
          <p:cNvPr id="18" name="Graphique 17" descr="Guillemet ouvert">
            <a:extLst>
              <a:ext uri="{FF2B5EF4-FFF2-40B4-BE49-F238E27FC236}">
                <a16:creationId xmlns:a16="http://schemas.microsoft.com/office/drawing/2014/main" id="{BFBA8D05-43CE-4C07-9B37-5173B2BA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8934579" y="3518452"/>
            <a:ext cx="914400" cy="914400"/>
          </a:xfrm>
          <a:prstGeom prst="rect">
            <a:avLst/>
          </a:prstGeom>
        </p:spPr>
      </p:pic>
      <p:pic>
        <p:nvPicPr>
          <p:cNvPr id="22" name="Graphique 21" descr="Homme">
            <a:extLst>
              <a:ext uri="{FF2B5EF4-FFF2-40B4-BE49-F238E27FC236}">
                <a16:creationId xmlns:a16="http://schemas.microsoft.com/office/drawing/2014/main" id="{CA8BAD3B-9066-462D-8C9F-F4A59648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6008" y="57455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77A024-119E-4B2B-9CBB-C6E908F2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La tasse du café Schindler </a:t>
            </a:r>
          </a:p>
        </p:txBody>
      </p:sp>
      <p:pic>
        <p:nvPicPr>
          <p:cNvPr id="5" name="Espace réservé du contenu 4" descr="Une image contenant café, tasse, table, intérieur&#10;&#10;Description générée automatiquement">
            <a:extLst>
              <a:ext uri="{FF2B5EF4-FFF2-40B4-BE49-F238E27FC236}">
                <a16:creationId xmlns:a16="http://schemas.microsoft.com/office/drawing/2014/main" id="{2354F2AF-3DD6-4783-B675-AD488F68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/>
          <a:stretch/>
        </p:blipFill>
        <p:spPr>
          <a:xfrm>
            <a:off x="4972594" y="627630"/>
            <a:ext cx="7223254" cy="54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75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979397-9AB6-48D8-8ADB-712AD65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Le Livre – Sortie 6 mai 2021</a:t>
            </a:r>
          </a:p>
        </p:txBody>
      </p:sp>
      <p:pic>
        <p:nvPicPr>
          <p:cNvPr id="5" name="Espace réservé du contenu 4" descr="Une image contenant texte, livre, photo, personne&#10;&#10;Description générée automatiquement">
            <a:extLst>
              <a:ext uri="{FF2B5EF4-FFF2-40B4-BE49-F238E27FC236}">
                <a16:creationId xmlns:a16="http://schemas.microsoft.com/office/drawing/2014/main" id="{A1F0F5A6-D2CA-48EA-A95C-7EE6E87A2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8" r="-2" b="-569"/>
          <a:stretch/>
        </p:blipFill>
        <p:spPr>
          <a:xfrm>
            <a:off x="6476976" y="12502"/>
            <a:ext cx="4503774" cy="68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8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394354-9925-4363-B55B-10CA8BD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415E55"/>
                </a:solidFill>
              </a:rPr>
              <a:t>Qu’est-ce que la nuit de Crystal?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E17E2-9531-4143-9524-0E399C92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2248823"/>
            <a:ext cx="6006192" cy="3928139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415E55"/>
                </a:solidFill>
              </a:rPr>
              <a:t>Nom donné à un pogrom en Allemagne et en Autriche</a:t>
            </a:r>
          </a:p>
          <a:p>
            <a:r>
              <a:rPr lang="fr-FR" sz="2400" dirty="0">
                <a:solidFill>
                  <a:srgbClr val="415E55"/>
                </a:solidFill>
              </a:rPr>
              <a:t>Nuit extrêmement violente</a:t>
            </a:r>
          </a:p>
          <a:p>
            <a:r>
              <a:rPr lang="fr-FR" sz="2400" dirty="0">
                <a:solidFill>
                  <a:srgbClr val="415E55"/>
                </a:solidFill>
              </a:rPr>
              <a:t>Beaucoup:</a:t>
            </a:r>
          </a:p>
          <a:p>
            <a:pPr lvl="1"/>
            <a:r>
              <a:rPr lang="fr-FR" dirty="0">
                <a:solidFill>
                  <a:srgbClr val="415E55"/>
                </a:solidFill>
              </a:rPr>
              <a:t>De morts</a:t>
            </a:r>
          </a:p>
          <a:p>
            <a:pPr lvl="1"/>
            <a:r>
              <a:rPr lang="fr-FR" dirty="0">
                <a:solidFill>
                  <a:srgbClr val="415E55"/>
                </a:solidFill>
              </a:rPr>
              <a:t>De destruction</a:t>
            </a:r>
          </a:p>
          <a:p>
            <a:r>
              <a:rPr lang="fr-FR" sz="2400" dirty="0">
                <a:solidFill>
                  <a:srgbClr val="415E55"/>
                </a:solidFill>
              </a:rPr>
              <a:t>Lieu du déroulement de L’histoire: </a:t>
            </a:r>
            <a:r>
              <a:rPr lang="fr-FR" sz="2400" dirty="0" err="1">
                <a:solidFill>
                  <a:srgbClr val="415E55"/>
                </a:solidFill>
              </a:rPr>
              <a:t>Insbruck</a:t>
            </a:r>
            <a:r>
              <a:rPr lang="fr-FR" sz="2400" dirty="0">
                <a:solidFill>
                  <a:srgbClr val="415E55"/>
                </a:solidFill>
              </a:rPr>
              <a:t>, </a:t>
            </a:r>
            <a:r>
              <a:rPr lang="fr-FR" sz="2400" dirty="0" err="1">
                <a:solidFill>
                  <a:srgbClr val="415E55"/>
                </a:solidFill>
              </a:rPr>
              <a:t>Tirol</a:t>
            </a:r>
            <a:r>
              <a:rPr lang="fr-FR" sz="2400" dirty="0">
                <a:solidFill>
                  <a:srgbClr val="415E55"/>
                </a:solidFill>
              </a:rPr>
              <a:t>, Autriche </a:t>
            </a:r>
          </a:p>
          <a:p>
            <a:endParaRPr lang="fr-FR" sz="2400" dirty="0">
              <a:solidFill>
                <a:srgbClr val="415E5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415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7CCDA2B7-057E-4630-8384-99168F89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" r="1" b="1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personne, photo, posant, intérieur&#10;&#10;Description générée automatiquement">
            <a:extLst>
              <a:ext uri="{FF2B5EF4-FFF2-40B4-BE49-F238E27FC236}">
                <a16:creationId xmlns:a16="http://schemas.microsoft.com/office/drawing/2014/main" id="{987656DF-22D6-4605-91C0-158688874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4638"/>
          <a:stretch/>
        </p:blipFill>
        <p:spPr>
          <a:xfrm>
            <a:off x="20" y="-4842"/>
            <a:ext cx="4866178" cy="68628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5AC29A-43CE-450D-A963-C3CA693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La Famille</a:t>
            </a:r>
          </a:p>
        </p:txBody>
      </p:sp>
    </p:spTree>
    <p:extLst>
      <p:ext uri="{BB962C8B-B14F-4D97-AF65-F5344CB8AC3E}">
        <p14:creationId xmlns:p14="http://schemas.microsoft.com/office/powerpoint/2010/main" val="317321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826949-06EF-4D1A-B388-3F14EE81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Hugo Schindler (1888-1952)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28DC9E1-9EFB-4127-B34D-9ADCB4CCA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" b="11867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9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8E0D5-0F23-4E69-AAAD-2B7C26E39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6E5BD-2371-48EA-805D-F9C254D3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9 Novembre 1938</a:t>
            </a:r>
          </a:p>
        </p:txBody>
      </p:sp>
    </p:spTree>
    <p:extLst>
      <p:ext uri="{BB962C8B-B14F-4D97-AF65-F5344CB8AC3E}">
        <p14:creationId xmlns:p14="http://schemas.microsoft.com/office/powerpoint/2010/main" val="54163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B1BEE0-3C2F-4575-B3F5-893B444C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Personnages Importants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Groupe d’hommes">
            <a:extLst>
              <a:ext uri="{FF2B5EF4-FFF2-40B4-BE49-F238E27FC236}">
                <a16:creationId xmlns:a16="http://schemas.microsoft.com/office/drawing/2014/main" id="{D1BB9E38-0288-4173-B94A-ABA68FBCF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5720406-515B-49AE-A7EC-231B7533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Joseph Ebner (photo à droite)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fr-FR" b="0" i="0" dirty="0">
                <a:solidFill>
                  <a:schemeClr val="bg1"/>
                </a:solidFill>
                <a:effectLst/>
                <a:latin typeface="Avenir"/>
              </a:rPr>
              <a:t>August Hörhager</a:t>
            </a:r>
            <a:br>
              <a:rPr lang="fr-FR" b="0" i="0" dirty="0">
                <a:solidFill>
                  <a:schemeClr val="bg1"/>
                </a:solidFill>
                <a:effectLst/>
                <a:latin typeface="Avenir"/>
              </a:rPr>
            </a:br>
            <a:br>
              <a:rPr lang="en-US" b="0" i="0" dirty="0">
                <a:solidFill>
                  <a:schemeClr val="bg1"/>
                </a:solidFill>
                <a:effectLst/>
                <a:latin typeface="Avenir"/>
              </a:rPr>
            </a:br>
            <a:r>
              <a:rPr lang="fr-FR" b="0" i="0" dirty="0">
                <a:solidFill>
                  <a:schemeClr val="bg1"/>
                </a:solidFill>
                <a:effectLst/>
                <a:latin typeface="Avenir"/>
              </a:rPr>
              <a:t>Hans </a:t>
            </a:r>
            <a:r>
              <a:rPr lang="fr-FR" b="0" i="0" dirty="0" err="1">
                <a:solidFill>
                  <a:schemeClr val="bg1"/>
                </a:solidFill>
                <a:effectLst/>
                <a:latin typeface="Avenir"/>
              </a:rPr>
              <a:t>Ruedl</a:t>
            </a:r>
            <a:br>
              <a:rPr lang="fr-FR" b="0" i="0" dirty="0">
                <a:solidFill>
                  <a:schemeClr val="bg1"/>
                </a:solidFill>
                <a:effectLst/>
                <a:latin typeface="Avenir"/>
              </a:rPr>
            </a:br>
            <a:br>
              <a:rPr lang="fr-FR" b="0" i="0" dirty="0">
                <a:solidFill>
                  <a:schemeClr val="bg1"/>
                </a:solidFill>
                <a:effectLst/>
                <a:latin typeface="Avenir"/>
              </a:rPr>
            </a:br>
            <a:r>
              <a:rPr lang="fr-FR" b="1" dirty="0">
                <a:solidFill>
                  <a:schemeClr val="bg1"/>
                </a:solidFill>
              </a:rPr>
              <a:t>Dr. </a:t>
            </a:r>
            <a:r>
              <a:rPr lang="fr-FR" b="1" dirty="0" err="1">
                <a:solidFill>
                  <a:schemeClr val="bg1"/>
                </a:solidFill>
              </a:rPr>
              <a:t>Biendl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Espace réservé du contenu 8" descr="Une image contenant homme, personne, complet, cravate&#10;&#10;Description générée automatiquement">
            <a:extLst>
              <a:ext uri="{FF2B5EF4-FFF2-40B4-BE49-F238E27FC236}">
                <a16:creationId xmlns:a16="http://schemas.microsoft.com/office/drawing/2014/main" id="{7ECACB5E-64A3-408C-849C-21A39CD79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34" y="277806"/>
            <a:ext cx="4779298" cy="6580194"/>
          </a:xfrm>
        </p:spPr>
      </p:pic>
    </p:spTree>
    <p:extLst>
      <p:ext uri="{BB962C8B-B14F-4D97-AF65-F5344CB8AC3E}">
        <p14:creationId xmlns:p14="http://schemas.microsoft.com/office/powerpoint/2010/main" val="399514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extérieur, bâtiment, route, photo&#10;&#10;Description générée automatiquement">
            <a:extLst>
              <a:ext uri="{FF2B5EF4-FFF2-40B4-BE49-F238E27FC236}">
                <a16:creationId xmlns:a16="http://schemas.microsoft.com/office/drawing/2014/main" id="{7552825B-57DF-4B9E-8631-697FC01B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1B39B1-9A72-4FCC-9CEA-5ED9D5E3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café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Hiver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443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353</Words>
  <Application>Microsoft Office PowerPoint</Application>
  <PresentationFormat>Grand écran</PresentationFormat>
  <Paragraphs>49</Paragraphs>
  <Slides>14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Avenir</vt:lpstr>
      <vt:lpstr>Calibri</vt:lpstr>
      <vt:lpstr>Calibri Light</vt:lpstr>
      <vt:lpstr>Thème Office</vt:lpstr>
      <vt:lpstr>Kristall Nacht Innsbruck</vt:lpstr>
      <vt:lpstr>Le Livre – Sortie 6 mai 2021</vt:lpstr>
      <vt:lpstr>Qu’est-ce que la nuit de Crystal?</vt:lpstr>
      <vt:lpstr>La Famille</vt:lpstr>
      <vt:lpstr>Hugo Schindler (1888-1952) </vt:lpstr>
      <vt:lpstr>9 Novembre 1938</vt:lpstr>
      <vt:lpstr>Personnages Importants</vt:lpstr>
      <vt:lpstr>Joseph Ebner (photo à droite)  August Hörhager  Hans Ruedl  Dr. Biendl </vt:lpstr>
      <vt:lpstr>Le café en Hiver</vt:lpstr>
      <vt:lpstr>Le café pendant la seconde guerre mondiale</vt:lpstr>
      <vt:lpstr>Adolf Hitler Saluant le coté non juif de la rue</vt:lpstr>
      <vt:lpstr>Dr. Bloch et Klara Hitler</vt:lpstr>
      <vt:lpstr>Citation d’Hitler</vt:lpstr>
      <vt:lpstr>La tasse du café Schindler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Kristall Nacht Innsbruck</dc:title>
  <dc:creator>Henry Letellier</dc:creator>
  <cp:lastModifiedBy>Henry Letellier</cp:lastModifiedBy>
  <cp:revision>7</cp:revision>
  <dcterms:created xsi:type="dcterms:W3CDTF">2020-11-03T11:17:59Z</dcterms:created>
  <dcterms:modified xsi:type="dcterms:W3CDTF">2020-11-03T11:46:48Z</dcterms:modified>
</cp:coreProperties>
</file>